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2" r:id="rId9"/>
    <p:sldId id="275" r:id="rId10"/>
    <p:sldId id="263" r:id="rId11"/>
    <p:sldId id="272" r:id="rId12"/>
    <p:sldId id="264" r:id="rId13"/>
    <p:sldId id="269" r:id="rId14"/>
    <p:sldId id="265" r:id="rId15"/>
    <p:sldId id="266" r:id="rId16"/>
    <p:sldId id="268" r:id="rId17"/>
    <p:sldId id="267" r:id="rId18"/>
    <p:sldId id="273" r:id="rId19"/>
    <p:sldId id="276" r:id="rId20"/>
    <p:sldId id="274" r:id="rId21"/>
    <p:sldId id="270" r:id="rId2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8" autoAdjust="0"/>
    <p:restoredTop sz="94660"/>
  </p:normalViewPr>
  <p:slideViewPr>
    <p:cSldViewPr>
      <p:cViewPr varScale="1">
        <p:scale>
          <a:sx n="103" d="100"/>
          <a:sy n="103" d="100"/>
        </p:scale>
        <p:origin x="-22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2" name="Podtytuł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0B1880-42FA-419E-8268-C6F2368D0C23}" type="datetimeFigureOut">
              <a:rPr lang="pl-PL" smtClean="0"/>
              <a:t>2016-05-12</a:t>
            </a:fld>
            <a:endParaRPr lang="pl-PL"/>
          </a:p>
        </p:txBody>
      </p:sp>
      <p:sp>
        <p:nvSpPr>
          <p:cNvPr id="20" name="Symbol zastępczy stopki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869E26-2CF4-44B6-82EB-6F03264F12E7}" type="slidenum">
              <a:rPr lang="pl-PL" smtClean="0"/>
              <a:t>‹#›</a:t>
            </a:fld>
            <a:endParaRPr lang="pl-PL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0B1880-42FA-419E-8268-C6F2368D0C23}" type="datetimeFigureOut">
              <a:rPr lang="pl-PL" smtClean="0"/>
              <a:t>2016-05-12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869E26-2CF4-44B6-82EB-6F03264F12E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0B1880-42FA-419E-8268-C6F2368D0C23}" type="datetimeFigureOut">
              <a:rPr lang="pl-PL" smtClean="0"/>
              <a:t>2016-05-12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869E26-2CF4-44B6-82EB-6F03264F12E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0B1880-42FA-419E-8268-C6F2368D0C23}" type="datetimeFigureOut">
              <a:rPr lang="pl-PL" smtClean="0"/>
              <a:t>2016-05-12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869E26-2CF4-44B6-82EB-6F03264F12E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0B1880-42FA-419E-8268-C6F2368D0C23}" type="datetimeFigureOut">
              <a:rPr lang="pl-PL" smtClean="0"/>
              <a:t>2016-05-12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869E26-2CF4-44B6-82EB-6F03264F12E7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0B1880-42FA-419E-8268-C6F2368D0C23}" type="datetimeFigureOut">
              <a:rPr lang="pl-PL" smtClean="0"/>
              <a:t>2016-05-12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869E26-2CF4-44B6-82EB-6F03264F12E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0B1880-42FA-419E-8268-C6F2368D0C23}" type="datetimeFigureOut">
              <a:rPr lang="pl-PL" smtClean="0"/>
              <a:t>2016-05-12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869E26-2CF4-44B6-82EB-6F03264F12E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0B1880-42FA-419E-8268-C6F2368D0C23}" type="datetimeFigureOut">
              <a:rPr lang="pl-PL" smtClean="0"/>
              <a:t>2016-05-12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869E26-2CF4-44B6-82EB-6F03264F12E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0B1880-42FA-419E-8268-C6F2368D0C23}" type="datetimeFigureOut">
              <a:rPr lang="pl-PL" smtClean="0"/>
              <a:t>2016-05-12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869E26-2CF4-44B6-82EB-6F03264F12E7}" type="slidenum">
              <a:rPr lang="pl-PL" smtClean="0"/>
              <a:t>‹#›</a:t>
            </a:fld>
            <a:endParaRPr lang="pl-PL"/>
          </a:p>
        </p:txBody>
      </p:sp>
      <p:sp>
        <p:nvSpPr>
          <p:cNvPr id="6" name="Prostokąt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0B1880-42FA-419E-8268-C6F2368D0C23}" type="datetimeFigureOut">
              <a:rPr lang="pl-PL" smtClean="0"/>
              <a:t>2016-05-12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869E26-2CF4-44B6-82EB-6F03264F12E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0B1880-42FA-419E-8268-C6F2368D0C23}" type="datetimeFigureOut">
              <a:rPr lang="pl-PL" smtClean="0"/>
              <a:t>2016-05-12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869E26-2CF4-44B6-82EB-6F03264F12E7}" type="slidenum">
              <a:rPr lang="pl-PL" smtClean="0"/>
              <a:t>‹#›</a:t>
            </a:fld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9" name="Schemat blokowy: proce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Schemat blokowy: proce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ycinek koł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ierścień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E0B1880-42FA-419E-8268-C6F2368D0C23}" type="datetimeFigureOut">
              <a:rPr lang="pl-PL" smtClean="0"/>
              <a:t>2016-05-12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8869E26-2CF4-44B6-82EB-6F03264F12E7}" type="slidenum">
              <a:rPr lang="pl-PL" smtClean="0"/>
              <a:t>‹#›</a:t>
            </a:fld>
            <a:endParaRPr lang="pl-PL"/>
          </a:p>
        </p:txBody>
      </p:sp>
      <p:sp>
        <p:nvSpPr>
          <p:cNvPr id="15" name="Prostokąt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6021430"/>
          </a:xfrm>
        </p:spPr>
        <p:txBody>
          <a:bodyPr>
            <a:noAutofit/>
          </a:bodyPr>
          <a:lstStyle/>
          <a:p>
            <a:pPr algn="r"/>
            <a:r>
              <a:rPr lang="pl-PL" sz="6000" i="1" dirty="0"/>
              <a:t>„Poznaję </a:t>
            </a:r>
            <a:r>
              <a:rPr lang="pl-PL" sz="6000" i="1" dirty="0" smtClean="0"/>
              <a:t>świat, </a:t>
            </a:r>
            <a:r>
              <a:rPr lang="pl-PL" sz="6000" i="1" dirty="0"/>
              <a:t/>
            </a:r>
            <a:br>
              <a:rPr lang="pl-PL" sz="6000" i="1" dirty="0"/>
            </a:br>
            <a:r>
              <a:rPr lang="pl-PL" sz="6000" i="1" dirty="0"/>
              <a:t>gdy działam w ciszy” </a:t>
            </a:r>
            <a:r>
              <a:rPr lang="pl-PL" sz="3600" i="1" dirty="0"/>
              <a:t/>
            </a:r>
            <a:br>
              <a:rPr lang="pl-PL" sz="3600" i="1" dirty="0"/>
            </a:br>
            <a:r>
              <a:rPr lang="pl-PL" sz="3600" i="1" dirty="0"/>
              <a:t> </a:t>
            </a:r>
            <a:br>
              <a:rPr lang="pl-PL" sz="3600" i="1" dirty="0"/>
            </a:br>
            <a:r>
              <a:rPr lang="pl-PL" sz="3600" i="1" dirty="0"/>
              <a:t>sposoby rozwijania zmysłów </a:t>
            </a:r>
            <a:br>
              <a:rPr lang="pl-PL" sz="3600" i="1" dirty="0"/>
            </a:br>
            <a:r>
              <a:rPr lang="pl-PL" sz="3600" i="1" dirty="0"/>
              <a:t>u  dzieci w wieku 2-5 lat</a:t>
            </a:r>
            <a:r>
              <a:rPr lang="pl-PL" sz="8000" i="1" dirty="0"/>
              <a:t/>
            </a:r>
            <a:br>
              <a:rPr lang="pl-PL" sz="8000" i="1" dirty="0"/>
            </a:br>
            <a:r>
              <a:rPr lang="pl-PL" sz="2800" i="1" dirty="0"/>
              <a:t/>
            </a:r>
            <a:br>
              <a:rPr lang="pl-PL" sz="2800" i="1" dirty="0"/>
            </a:br>
            <a:r>
              <a:rPr lang="pl-PL" sz="2800" i="1" dirty="0"/>
              <a:t/>
            </a:r>
            <a:br>
              <a:rPr lang="pl-PL" sz="2800" i="1" dirty="0"/>
            </a:br>
            <a:r>
              <a:rPr lang="pl-PL" sz="2000" b="1" i="1" dirty="0"/>
              <a:t>Opracowanie:</a:t>
            </a:r>
            <a:br>
              <a:rPr lang="pl-PL" sz="2000" b="1" i="1" dirty="0"/>
            </a:br>
            <a:r>
              <a:rPr lang="pl-PL" sz="2000" b="1" i="1" dirty="0" smtClean="0"/>
              <a:t>Małgorzata Głuch</a:t>
            </a:r>
            <a:r>
              <a:rPr lang="pl-PL" sz="2000" b="1" i="1" dirty="0"/>
              <a:t/>
            </a:r>
            <a:br>
              <a:rPr lang="pl-PL" sz="2000" b="1" i="1" dirty="0"/>
            </a:br>
            <a:r>
              <a:rPr lang="pl-PL" sz="2000" b="1" i="1" dirty="0"/>
              <a:t>Anna Grabczak</a:t>
            </a:r>
            <a:endParaRPr lang="pl-PL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361349"/>
            <a:ext cx="2857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97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3648" y="476672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/>
            </a:r>
            <a:b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pl-PL" sz="3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Dzięki temu zaspokoję moją potrzebę zbierania doświadczeń z najbliższego </a:t>
            </a:r>
            <a:r>
              <a:rPr lang="pl-PL" sz="3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otoczenia.</a:t>
            </a:r>
            <a:endParaRPr lang="pl-PL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32856"/>
            <a:ext cx="5904656" cy="442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53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1196752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Lekcje ciszy </a:t>
            </a:r>
            <a:br>
              <a:rPr lang="pl-PL" dirty="0" smtClean="0"/>
            </a:br>
            <a:r>
              <a:rPr lang="pl-PL" dirty="0" smtClean="0"/>
              <a:t>w pedagogice Marii Montessori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87495"/>
            <a:ext cx="5406008" cy="405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034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31640" y="260648"/>
            <a:ext cx="7406640" cy="1616200"/>
          </a:xfrm>
        </p:spPr>
        <p:txBody>
          <a:bodyPr>
            <a:noAutofit/>
          </a:bodyPr>
          <a:lstStyle/>
          <a:p>
            <a:r>
              <a:rPr lang="pl-PL" sz="3200" dirty="0" smtClean="0"/>
              <a:t>Doskonałą formą ćwiczeń integracji zmysłów w grupach </a:t>
            </a:r>
            <a:r>
              <a:rPr lang="pl-PL" sz="3200" dirty="0"/>
              <a:t>M</a:t>
            </a:r>
            <a:r>
              <a:rPr lang="pl-PL" sz="3200" dirty="0" smtClean="0"/>
              <a:t>ontessori są lekcje ciszy wspierające ich </a:t>
            </a:r>
            <a:r>
              <a:rPr lang="pl-PL" sz="3200" dirty="0" smtClean="0"/>
              <a:t>rozwój.</a:t>
            </a:r>
            <a:endParaRPr lang="pl-PL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32856"/>
            <a:ext cx="5976664" cy="448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75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80124" y="764704"/>
            <a:ext cx="777686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b="1" dirty="0" smtClean="0">
                <a:solidFill>
                  <a:schemeClr val="bg2">
                    <a:lumMod val="50000"/>
                  </a:schemeClr>
                </a:solidFill>
              </a:rPr>
              <a:t>Poprzez lekcje ciszy dzieci uczą się konkretnych umiejętności, np. :</a:t>
            </a:r>
          </a:p>
          <a:p>
            <a:pPr algn="ctr"/>
            <a:endParaRPr lang="pl-PL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pl-PL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2">
                    <a:lumMod val="50000"/>
                  </a:schemeClr>
                </a:solidFill>
              </a:rPr>
              <a:t>Rozwijania kontroli i koordynacji mięśniowo - ruchowej,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2">
                    <a:lumMod val="50000"/>
                  </a:schemeClr>
                </a:solidFill>
              </a:rPr>
              <a:t>Nabywania  koncentracji  uwagi i niezależności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2">
                    <a:lumMod val="50000"/>
                  </a:schemeClr>
                </a:solidFill>
              </a:rPr>
              <a:t>Doceniania piękna form i wzorów oraz poczucia estetyki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2">
                    <a:lumMod val="50000"/>
                  </a:schemeClr>
                </a:solidFill>
              </a:rPr>
              <a:t>Przygotowania do czytania i pisania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2">
                    <a:lumMod val="50000"/>
                  </a:schemeClr>
                </a:solidFill>
              </a:rPr>
              <a:t>Rozróżniania i doświadczania wielkości, barw i kształtów w otoczeniu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2">
                    <a:lumMod val="50000"/>
                  </a:schemeClr>
                </a:solidFill>
              </a:rPr>
              <a:t>Rozwijania percepcji wzrokowej przez różnicowanie, identyfikowanie i dobieranie np. par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2">
                    <a:lumMod val="50000"/>
                  </a:schemeClr>
                </a:solidFill>
              </a:rPr>
              <a:t>Nabywania umiejętności opisywania wrażeń zmysłowych i porządkowania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2">
                    <a:lumMod val="50000"/>
                  </a:schemeClr>
                </a:solidFill>
              </a:rPr>
              <a:t>Rozwijania umiejętności dokonywania obserwacji i oceny przedmiotów</a:t>
            </a:r>
          </a:p>
        </p:txBody>
      </p:sp>
    </p:spTree>
    <p:extLst>
      <p:ext uri="{BB962C8B-B14F-4D97-AF65-F5344CB8AC3E}">
        <p14:creationId xmlns:p14="http://schemas.microsoft.com/office/powerpoint/2010/main" val="225307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 smtClean="0"/>
              <a:t>Dziecko musi działać, a rolą nauczyciela jest zorganizowanie świadomego środowiska </a:t>
            </a:r>
            <a:r>
              <a:rPr lang="pl-PL" sz="3200" dirty="0" smtClean="0"/>
              <a:t>sensorycznego.</a:t>
            </a:r>
            <a:endParaRPr lang="pl-PL" sz="3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0808"/>
            <a:ext cx="6582272" cy="49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21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Lekcje ciszy doskonalące zmysły powinny budzić w dzieciach ciekawość i radość  z eksperymentowania i przeżywania otoczenia.</a:t>
            </a:r>
            <a:endParaRPr lang="pl-PL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04864"/>
            <a:ext cx="5726410" cy="429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74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331640" y="476672"/>
            <a:ext cx="7498080" cy="1656184"/>
          </a:xfrm>
        </p:spPr>
        <p:txBody>
          <a:bodyPr>
            <a:noAutofit/>
          </a:bodyPr>
          <a:lstStyle/>
          <a:p>
            <a:r>
              <a:rPr lang="pl-PL" sz="2400" dirty="0"/>
              <a:t>Celem lekcji ciszy jest dostarczenie odpowiedniej ilości bodźców przedsionkowych, </a:t>
            </a:r>
            <a:r>
              <a:rPr lang="pl-PL" sz="2400" dirty="0" err="1"/>
              <a:t>proprioceptywnych</a:t>
            </a:r>
            <a:r>
              <a:rPr lang="pl-PL" sz="2400" dirty="0"/>
              <a:t> i dotykowych w celu wytworzenia u dziecka reakcji adekwatnej do wymogów otoczenia oraz doskonalenie integracji zmysłów.</a:t>
            </a:r>
            <a:r>
              <a:rPr lang="pl-PL" sz="2800" dirty="0"/>
              <a:t/>
            </a:r>
            <a:br>
              <a:rPr lang="pl-PL" sz="2800" dirty="0"/>
            </a:br>
            <a:endParaRPr lang="pl-PL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11494"/>
            <a:ext cx="3212976" cy="428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311494"/>
            <a:ext cx="3212976" cy="428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72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93054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sz="3600" dirty="0" smtClean="0"/>
              <a:t>Im </a:t>
            </a:r>
            <a:r>
              <a:rPr lang="pl-PL" sz="3600" dirty="0"/>
              <a:t>bardziej zróżnicowane doświadczenia sensoryczne, tym więcej doświadczeń płynących do ośrodkowego układu </a:t>
            </a:r>
            <a:r>
              <a:rPr lang="pl-PL" sz="3600" dirty="0" smtClean="0"/>
              <a:t>nerwowego.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89334"/>
            <a:ext cx="5688632" cy="426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9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1556792"/>
            <a:ext cx="7498080" cy="3874760"/>
          </a:xfrm>
        </p:spPr>
        <p:txBody>
          <a:bodyPr>
            <a:noAutofit/>
          </a:bodyPr>
          <a:lstStyle/>
          <a:p>
            <a:r>
              <a:rPr lang="pl-PL" sz="3200" dirty="0" smtClean="0"/>
              <a:t>Dzięki naszej wnikliwej obserwacji i zastosowaniu odpowiednich pomocy i materiałów dzieci osiągną: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>– </a:t>
            </a:r>
            <a:r>
              <a:rPr lang="pl-PL" sz="3200" dirty="0" smtClean="0"/>
              <a:t>zdolność </a:t>
            </a:r>
            <a:r>
              <a:rPr lang="pl-PL" sz="3200" dirty="0"/>
              <a:t>do koncentracji,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– </a:t>
            </a:r>
            <a:r>
              <a:rPr lang="pl-PL" sz="3200" dirty="0"/>
              <a:t>poczucie </a:t>
            </a:r>
            <a:r>
              <a:rPr lang="pl-PL" sz="3200" dirty="0" smtClean="0"/>
              <a:t>wartości</a:t>
            </a:r>
            <a:r>
              <a:rPr lang="pl-PL" sz="3200" dirty="0"/>
              <a:t>,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– </a:t>
            </a:r>
            <a:r>
              <a:rPr lang="pl-PL" sz="3200" dirty="0"/>
              <a:t>wytworzenie samokontroli, </a:t>
            </a:r>
            <a:r>
              <a:rPr lang="pl-PL" sz="3200" dirty="0" smtClean="0"/>
              <a:t>pewności </a:t>
            </a:r>
            <a:r>
              <a:rPr lang="pl-PL" sz="3200" dirty="0"/>
              <a:t>siebie, </a:t>
            </a:r>
            <a:r>
              <a:rPr lang="pl-PL" sz="3200" dirty="0" smtClean="0"/>
              <a:t>myślenia przyczynowo - skutkowego </a:t>
            </a:r>
            <a:r>
              <a:rPr lang="pl-PL" sz="3200" dirty="0"/>
              <a:t>i wyspecjalizowanie stron mózgu, a co za tym idzie – i </a:t>
            </a:r>
            <a:r>
              <a:rPr lang="pl-PL" sz="3200" dirty="0" smtClean="0"/>
              <a:t>ciała</a:t>
            </a:r>
            <a:r>
              <a:rPr lang="pl-PL" sz="3200" dirty="0"/>
              <a:t>. </a:t>
            </a:r>
            <a:r>
              <a:rPr lang="pl-PL" sz="3200" dirty="0" smtClean="0"/>
              <a:t/>
            </a:r>
            <a:br>
              <a:rPr lang="pl-PL" sz="3200" dirty="0" smtClean="0"/>
            </a:b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946844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4704"/>
            <a:ext cx="7134333" cy="535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637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2400" dirty="0" smtClean="0"/>
              <a:t>Już od narodzin zaczynamy obserwować potrzeby i preferencje dziecka, zaczyna kształtować się „mapa” potrzeb i możliwości w zakresie procesów przetwarzania bodźców zmysłowych.</a:t>
            </a:r>
            <a:endParaRPr lang="pl-PL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6528712" cy="434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14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32" y="692696"/>
            <a:ext cx="7498080" cy="4752528"/>
          </a:xfrm>
        </p:spPr>
        <p:txBody>
          <a:bodyPr>
            <a:normAutofit fontScale="90000"/>
          </a:bodyPr>
          <a:lstStyle/>
          <a:p>
            <a:r>
              <a:rPr lang="pl-PL" sz="3100" dirty="0" smtClean="0"/>
              <a:t/>
            </a:r>
            <a:br>
              <a:rPr lang="pl-PL" sz="3100" dirty="0" smtClean="0"/>
            </a:br>
            <a:r>
              <a:rPr lang="pl-PL" sz="3100" dirty="0"/>
              <a:t/>
            </a:r>
            <a:br>
              <a:rPr lang="pl-PL" sz="3100" dirty="0"/>
            </a:br>
            <a:r>
              <a:rPr lang="pl-PL" sz="3100" dirty="0" smtClean="0"/>
              <a:t/>
            </a:r>
            <a:br>
              <a:rPr lang="pl-PL" sz="3100" dirty="0" smtClean="0"/>
            </a:br>
            <a:r>
              <a:rPr lang="pl-PL" sz="3100" dirty="0"/>
              <a:t/>
            </a:r>
            <a:br>
              <a:rPr lang="pl-PL" sz="3100" dirty="0"/>
            </a:br>
            <a:r>
              <a:rPr lang="pl-PL" sz="3100" dirty="0" smtClean="0"/>
              <a:t/>
            </a:r>
            <a:br>
              <a:rPr lang="pl-PL" sz="3100" dirty="0" smtClean="0"/>
            </a:br>
            <a:r>
              <a:rPr lang="pl-PL" sz="3100" dirty="0"/>
              <a:t/>
            </a:r>
            <a:br>
              <a:rPr lang="pl-PL" sz="3100" dirty="0"/>
            </a:br>
            <a:r>
              <a:rPr lang="pl-PL" sz="3100" dirty="0" smtClean="0"/>
              <a:t/>
            </a:r>
            <a:br>
              <a:rPr lang="pl-PL" sz="3100" dirty="0" smtClean="0"/>
            </a:br>
            <a:r>
              <a:rPr lang="pl-PL" sz="3100" dirty="0" smtClean="0"/>
              <a:t>Organizowanie sensorycznych lekcji ciszy działa profilaktycznie w obszarze układów zmysłowych zapobiegając takim dysfunkcjom jak:</a:t>
            </a:r>
            <a:br>
              <a:rPr lang="pl-PL" sz="3100" dirty="0" smtClean="0"/>
            </a:br>
            <a:r>
              <a:rPr lang="pl-PL" sz="3100" dirty="0" smtClean="0"/>
              <a:t>-</a:t>
            </a:r>
            <a:r>
              <a:rPr lang="pl-PL" sz="3100" dirty="0"/>
              <a:t> </a:t>
            </a:r>
            <a:r>
              <a:rPr lang="pl-PL" sz="3100" dirty="0" smtClean="0"/>
              <a:t>unikania kontaktów wymagających dotykania materiałów typu: piasek, glina, plastelina itp..</a:t>
            </a:r>
            <a:br>
              <a:rPr lang="pl-PL" sz="3100" dirty="0" smtClean="0"/>
            </a:br>
            <a:r>
              <a:rPr lang="pl-PL" sz="3100" dirty="0" smtClean="0"/>
              <a:t>- trudnościom w rozpoznawaniu dotykiem przedmiotów i faktur</a:t>
            </a:r>
            <a:br>
              <a:rPr lang="pl-PL" sz="3100" dirty="0" smtClean="0"/>
            </a:br>
            <a:r>
              <a:rPr lang="pl-PL" sz="3100" dirty="0" smtClean="0"/>
              <a:t>- problemów z koncentracją uwagi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1371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76186" y="3356992"/>
            <a:ext cx="6400800" cy="2286000"/>
          </a:xfrm>
        </p:spPr>
        <p:txBody>
          <a:bodyPr/>
          <a:lstStyle/>
          <a:p>
            <a:r>
              <a:rPr lang="pl-PL" dirty="0"/>
              <a:t>Dziękujemy za uwagę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836" y="1268760"/>
            <a:ext cx="2857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52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96136" y="1844824"/>
            <a:ext cx="2743200" cy="3600400"/>
          </a:xfrm>
        </p:spPr>
        <p:txBody>
          <a:bodyPr/>
          <a:lstStyle/>
          <a:p>
            <a:pPr algn="ctr"/>
            <a:r>
              <a:rPr lang="pl-PL" sz="2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/>
            </a:r>
            <a:br>
              <a:rPr lang="pl-PL" sz="2400" dirty="0" smtClean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pl-PL" sz="2400" dirty="0">
                <a:latin typeface="Batang" panose="02030600000101010101" pitchFamily="18" charset="-127"/>
                <a:ea typeface="Batang" panose="02030600000101010101" pitchFamily="18" charset="-127"/>
              </a:rPr>
              <a:t/>
            </a:r>
            <a:br>
              <a:rPr lang="pl-PL" sz="2400" dirty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pl-PL" sz="2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Ciągle </a:t>
            </a:r>
            <a:r>
              <a:rPr lang="pl-PL" sz="2400" dirty="0">
                <a:latin typeface="Batang" panose="02030600000101010101" pitchFamily="18" charset="-127"/>
                <a:ea typeface="Batang" panose="02030600000101010101" pitchFamily="18" charset="-127"/>
              </a:rPr>
              <a:t>poszukuję </a:t>
            </a:r>
            <a:r>
              <a:rPr lang="pl-PL" sz="2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nowych doznań i bodźców, ale ich nadmiar rozprasza mnie i nie wpływa korzystnie na mój rozwój.</a:t>
            </a:r>
            <a:r>
              <a:rPr lang="pl-PL" sz="2400" dirty="0">
                <a:latin typeface="Batang" panose="02030600000101010101" pitchFamily="18" charset="-127"/>
                <a:ea typeface="Batang" panose="02030600000101010101" pitchFamily="18" charset="-127"/>
              </a:rPr>
              <a:t/>
            </a:r>
            <a:br>
              <a:rPr lang="pl-PL" sz="2400" dirty="0"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pl-PL" sz="24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Nazywam się Jaś.</a:t>
            </a:r>
          </a:p>
          <a:p>
            <a:pPr algn="ctr"/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Jak każde dziecko rozwijam się w swoisty dla siebie sposób.</a:t>
            </a: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26" y="1196752"/>
            <a:ext cx="4032448" cy="359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365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2002552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Gdy </a:t>
            </a:r>
            <a:r>
              <a:rPr lang="pl-PL" sz="3200" dirty="0">
                <a:latin typeface="Batang" panose="02030600000101010101" pitchFamily="18" charset="-127"/>
                <a:ea typeface="Batang" panose="02030600000101010101" pitchFamily="18" charset="-127"/>
              </a:rPr>
              <a:t>działam w ciszy  zmysły dostarczają mi informacji o otaczającym </a:t>
            </a:r>
            <a:r>
              <a:rPr lang="pl-PL" sz="32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świecie.</a:t>
            </a:r>
            <a:endParaRPr lang="pl-PL" sz="32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026" y="2420888"/>
            <a:ext cx="5382138" cy="403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54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100" dirty="0" smtClean="0">
                <a:solidFill>
                  <a:schemeClr val="tx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/>
            </a:r>
            <a:br>
              <a:rPr lang="pl-PL" sz="3100" dirty="0" smtClean="0">
                <a:solidFill>
                  <a:schemeClr val="tx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pl-PL" sz="3100" dirty="0" smtClean="0">
                <a:solidFill>
                  <a:schemeClr val="tx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To </a:t>
            </a:r>
            <a:r>
              <a:rPr lang="pl-PL" sz="3100" dirty="0">
                <a:solidFill>
                  <a:schemeClr val="tx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dzięki zmysłom posiadam zdolność odbierania bodźców </a:t>
            </a:r>
            <a:r>
              <a:rPr lang="pl-PL" sz="3100" dirty="0" smtClean="0">
                <a:solidFill>
                  <a:schemeClr val="tx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zewnętrznych.</a:t>
            </a:r>
            <a:r>
              <a:rPr lang="pl-PL" sz="4400" dirty="0">
                <a:solidFill>
                  <a:schemeClr val="tx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/>
            </a:r>
            <a:br>
              <a:rPr lang="pl-PL" sz="4400" dirty="0">
                <a:solidFill>
                  <a:schemeClr val="tx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5904656" cy="44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01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692696"/>
            <a:ext cx="7498080" cy="1143000"/>
          </a:xfrm>
        </p:spPr>
        <p:txBody>
          <a:bodyPr>
            <a:noAutofit/>
          </a:bodyPr>
          <a:lstStyle/>
          <a:p>
            <a:r>
              <a:rPr lang="pl-PL" sz="32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Gdy wszystkie zmysły działają prawidłowo rozwijam się w sposób </a:t>
            </a:r>
            <a:r>
              <a:rPr lang="pl-PL" sz="32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harmonijny.</a:t>
            </a:r>
            <a:endParaRPr lang="pl-PL" sz="32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67988"/>
            <a:ext cx="5930868" cy="444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57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2339752" y="5589240"/>
            <a:ext cx="4419600" cy="909637"/>
          </a:xfrm>
        </p:spPr>
        <p:txBody>
          <a:bodyPr>
            <a:normAutofit fontScale="85000" lnSpcReduction="10000"/>
          </a:bodyPr>
          <a:lstStyle/>
          <a:p>
            <a:pPr algn="ctr">
              <a:lnSpc>
                <a:spcPct val="100000"/>
              </a:lnSpc>
            </a:pPr>
            <a:r>
              <a:rPr lang="pl-PL" sz="3200" b="1" dirty="0" smtClean="0">
                <a:solidFill>
                  <a:schemeClr val="tx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Widać to w moich ruchach i </a:t>
            </a:r>
            <a:r>
              <a:rPr lang="pl-PL" sz="3200" b="1" dirty="0" smtClean="0">
                <a:solidFill>
                  <a:schemeClr val="tx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zachowaniu.</a:t>
            </a:r>
            <a:endParaRPr lang="pl-PL" sz="3200" b="1" dirty="0">
              <a:solidFill>
                <a:schemeClr val="tx2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20688"/>
            <a:ext cx="6195592" cy="464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87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28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Jeśli dasz mi możliwość manipulowania, doświadczania , poznawania przedmiotów i zjawisk będę umiał postrzegać, wyciągać wnioski i podejmować </a:t>
            </a:r>
            <a:r>
              <a:rPr lang="pl-PL" sz="28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decyzje.</a:t>
            </a:r>
            <a:endParaRPr lang="pl-PL" sz="28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40"/>
          <a:stretch/>
        </p:blipFill>
        <p:spPr bwMode="auto">
          <a:xfrm>
            <a:off x="1979712" y="2204864"/>
            <a:ext cx="6230466" cy="391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42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F:\DCIM\109NIKON\DSCN22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718236"/>
            <a:ext cx="700877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6330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silenie">
  <a:themeElements>
    <a:clrScheme name="Moduł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Przesileni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zesileni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582</TotalTime>
  <Words>247</Words>
  <Application>Microsoft Office PowerPoint</Application>
  <PresentationFormat>Pokaz na ekranie (4:3)</PresentationFormat>
  <Paragraphs>32</Paragraphs>
  <Slides>21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Przesilenie</vt:lpstr>
      <vt:lpstr>„Poznaję świat,  gdy działam w ciszy”    sposoby rozwijania zmysłów  u  dzieci w wieku 2-5 lat   Opracowanie: Małgorzata Głuch Anna Grabczak</vt:lpstr>
      <vt:lpstr>Już od narodzin zaczynamy obserwować potrzeby i preferencje dziecka, zaczyna kształtować się „mapa” potrzeb i możliwości w zakresie procesów przetwarzania bodźców zmysłowych.</vt:lpstr>
      <vt:lpstr>  Ciągle poszukuję nowych doznań i bodźców, ale ich nadmiar rozprasza mnie i nie wpływa korzystnie na mój rozwój. </vt:lpstr>
      <vt:lpstr>Gdy działam w ciszy  zmysły dostarczają mi informacji o otaczającym świecie.</vt:lpstr>
      <vt:lpstr> To dzięki zmysłom posiadam zdolność odbierania bodźców zewnętrznych. </vt:lpstr>
      <vt:lpstr>Gdy wszystkie zmysły działają prawidłowo rozwijam się w sposób harmonijny.</vt:lpstr>
      <vt:lpstr>Prezentacja programu PowerPoint</vt:lpstr>
      <vt:lpstr>Jeśli dasz mi możliwość manipulowania, doświadczania , poznawania przedmiotów i zjawisk będę umiał postrzegać, wyciągać wnioski i podejmować decyzje.</vt:lpstr>
      <vt:lpstr>Prezentacja programu PowerPoint</vt:lpstr>
      <vt:lpstr> Dzięki temu zaspokoję moją potrzebę zbierania doświadczeń z najbliższego otoczenia.</vt:lpstr>
      <vt:lpstr>Lekcje ciszy  w pedagogice Marii Montessori </vt:lpstr>
      <vt:lpstr>Doskonałą formą ćwiczeń integracji zmysłów w grupach Montessori są lekcje ciszy wspierające ich rozwój.</vt:lpstr>
      <vt:lpstr>Prezentacja programu PowerPoint</vt:lpstr>
      <vt:lpstr>Dziecko musi działać, a rolą nauczyciela jest zorganizowanie świadomego środowiska sensorycznego.</vt:lpstr>
      <vt:lpstr> Lekcje ciszy doskonalące zmysły powinny budzić w dzieciach ciekawość i radość  z eksperymentowania i przeżywania otoczenia.</vt:lpstr>
      <vt:lpstr>Celem lekcji ciszy jest dostarczenie odpowiedniej ilości bodźców przedsionkowych, proprioceptywnych i dotykowych w celu wytworzenia u dziecka reakcji adekwatnej do wymogów otoczenia oraz doskonalenie integracji zmysłów. </vt:lpstr>
      <vt:lpstr> Im bardziej zróżnicowane doświadczenia sensoryczne, tym więcej doświadczeń płynących do ośrodkowego układu nerwowego. </vt:lpstr>
      <vt:lpstr>Dzięki naszej wnikliwej obserwacji i zastosowaniu odpowiednich pomocy i materiałów dzieci osiągną: – zdolność do koncentracji,  – poczucie wartości,  – wytworzenie samokontroli, pewności siebie, myślenia przyczynowo - skutkowego i wyspecjalizowanie stron mózgu, a co za tym idzie – i ciała.  </vt:lpstr>
      <vt:lpstr>Prezentacja programu PowerPoint</vt:lpstr>
      <vt:lpstr>       Organizowanie sensorycznych lekcji ciszy działa profilaktycznie w obszarze układów zmysłowych zapobiegając takim dysfunkcjom jak: - unikania kontaktów wymagających dotykania materiałów typu: piasek, glina, plastelina itp.. - trudnościom w rozpoznawaniu dotykiem przedmiotów i faktur - problemów z koncentracją uwagi    </vt:lpstr>
      <vt:lpstr>Dziękujemy za uwagę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„Poznaję świat  gdy działam w ciszy”  -  sposoby rozwijania zmysłów u   dzieci w wieku 2-5 lat</dc:title>
  <dc:creator>ja</dc:creator>
  <cp:lastModifiedBy>ja</cp:lastModifiedBy>
  <cp:revision>37</cp:revision>
  <dcterms:created xsi:type="dcterms:W3CDTF">2016-04-27T16:15:08Z</dcterms:created>
  <dcterms:modified xsi:type="dcterms:W3CDTF">2016-05-12T18:12:22Z</dcterms:modified>
</cp:coreProperties>
</file>